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</p:sldIdLst>
  <p:sldSz cx="14630400" cy="8229600"/>
  <p:notesSz cx="8229600" cy="14630400"/>
  <p:embeddedFontLst>
    <p:embeddedFont>
      <p:font typeface="Abadi" panose="020B0604020104020204" pitchFamily="34" charset="0"/>
      <p:regular r:id="rId14"/>
    </p:embeddedFon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Inter" panose="020B0604020202020204" charset="0"/>
      <p:regular r:id="rId19"/>
    </p:embeddedFont>
    <p:embeddedFont>
      <p:font typeface="Raleway" pitchFamily="2" charset="0"/>
      <p:regular r:id="rId20"/>
      <p:bold r:id="rId21"/>
      <p:italic r:id="rId22"/>
      <p:boldItalic r:id="rId23"/>
    </p:embeddedFont>
    <p:embeddedFont>
      <p:font typeface="Raleway Light" pitchFamily="2" charset="0"/>
      <p:regular r:id="rId24"/>
      <p: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1EA"/>
    <a:srgbClr val="EA8E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8921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82B3CE-644B-5D89-B1E0-40C92BA1A07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538256" y="167270"/>
            <a:ext cx="7783550" cy="77835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45976"/>
            <a:ext cx="72113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MNC Data Analysis using SQL</a:t>
            </a:r>
            <a:endParaRPr lang="en-US" sz="4450" b="1" dirty="0"/>
          </a:p>
        </p:txBody>
      </p:sp>
      <p:sp>
        <p:nvSpPr>
          <p:cNvPr id="4" name="Text 1"/>
          <p:cNvSpPr/>
          <p:nvPr/>
        </p:nvSpPr>
        <p:spPr>
          <a:xfrm>
            <a:off x="62801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analysis of employee records, salaries, performance metrics, and attrition patterns using advanced SQL techniques including CTEs, window functions, aggregations, and joins.</a:t>
            </a: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190F78-15A7-8BD9-F88C-B91A8D1F2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6204" y="7628620"/>
            <a:ext cx="1690388" cy="510584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9C41864F-7098-26F9-A1A7-6FC989806549}"/>
              </a:ext>
            </a:extLst>
          </p:cNvPr>
          <p:cNvSpPr/>
          <p:nvPr/>
        </p:nvSpPr>
        <p:spPr>
          <a:xfrm>
            <a:off x="10522201" y="6393660"/>
            <a:ext cx="4648005" cy="12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latin typeface="Roboto" pitchFamily="34" charset="0"/>
                <a:ea typeface="Roboto" pitchFamily="34" charset="-122"/>
                <a:cs typeface="Roboto" pitchFamily="34" charset="-120"/>
              </a:rPr>
              <a:t>Presented by -Suman Saha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latin typeface="Roboto" pitchFamily="34" charset="0"/>
                <a:ea typeface="Roboto" pitchFamily="34" charset="-122"/>
                <a:cs typeface="Roboto" pitchFamily="34" charset="-120"/>
              </a:rPr>
              <a:t>	         Data Analyst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latin typeface="Roboto" pitchFamily="34" charset="0"/>
                <a:ea typeface="Roboto" pitchFamily="34" charset="-122"/>
                <a:cs typeface="Roboto" pitchFamily="34" charset="-120"/>
              </a:rPr>
              <a:t>	         10-09-2025</a:t>
            </a:r>
            <a:endParaRPr lang="en-US" dirty="0"/>
          </a:p>
        </p:txBody>
      </p:sp>
      <p:pic>
        <p:nvPicPr>
          <p:cNvPr id="1026" name="Picture 2" descr="Download MySQL Logo in SVG Vector or PNG File Format - Logo.wine">
            <a:extLst>
              <a:ext uri="{FF2B5EF4-FFF2-40B4-BE49-F238E27FC236}">
                <a16:creationId xmlns:a16="http://schemas.microsoft.com/office/drawing/2014/main" id="{5E8323F0-5F62-1300-1BAC-E439BA9D5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11" y="2162162"/>
            <a:ext cx="5857912" cy="39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0"/>
          <p:cNvSpPr/>
          <p:nvPr/>
        </p:nvSpPr>
        <p:spPr>
          <a:xfrm>
            <a:off x="721400" y="567928"/>
            <a:ext cx="5235297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Company Insights &amp; Future Growth</a:t>
            </a:r>
            <a:endParaRPr lang="en-US" sz="2400" dirty="0"/>
          </a:p>
        </p:txBody>
      </p:sp>
      <p:sp>
        <p:nvSpPr>
          <p:cNvPr id="10" name="Shape 1"/>
          <p:cNvSpPr/>
          <p:nvPr/>
        </p:nvSpPr>
        <p:spPr>
          <a:xfrm>
            <a:off x="721400" y="1186220"/>
            <a:ext cx="3747492" cy="1911191"/>
          </a:xfrm>
          <a:prstGeom prst="roundRect">
            <a:avLst>
              <a:gd name="adj" fmla="val 4530"/>
            </a:avLst>
          </a:prstGeom>
          <a:solidFill>
            <a:srgbClr val="E1E1EA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Shape 2"/>
          <p:cNvSpPr/>
          <p:nvPr/>
        </p:nvSpPr>
        <p:spPr>
          <a:xfrm>
            <a:off x="935117" y="1399937"/>
            <a:ext cx="618292" cy="618292"/>
          </a:xfrm>
          <a:prstGeom prst="roundRect">
            <a:avLst>
              <a:gd name="adj" fmla="val 14787650"/>
            </a:avLst>
          </a:prstGeom>
          <a:solidFill>
            <a:schemeClr val="tx1">
              <a:lumMod val="65000"/>
              <a:lumOff val="35000"/>
            </a:scheme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138" y="1535192"/>
            <a:ext cx="278249" cy="347782"/>
          </a:xfrm>
          <a:prstGeom prst="rect">
            <a:avLst/>
          </a:prstGeom>
        </p:spPr>
      </p:pic>
      <p:sp>
        <p:nvSpPr>
          <p:cNvPr id="13" name="Text 3"/>
          <p:cNvSpPr/>
          <p:nvPr/>
        </p:nvSpPr>
        <p:spPr>
          <a:xfrm>
            <a:off x="935117" y="2224326"/>
            <a:ext cx="3320058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Departments with </a:t>
            </a:r>
            <a:r>
              <a:rPr lang="en-US" sz="1600" b="1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high attrition</a:t>
            </a: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 need urgent attention.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14" name="Shape 4"/>
          <p:cNvSpPr/>
          <p:nvPr/>
        </p:nvSpPr>
        <p:spPr>
          <a:xfrm>
            <a:off x="4674989" y="1186220"/>
            <a:ext cx="3747611" cy="1911191"/>
          </a:xfrm>
          <a:prstGeom prst="roundRect">
            <a:avLst>
              <a:gd name="adj" fmla="val 4530"/>
            </a:avLst>
          </a:prstGeom>
          <a:solidFill>
            <a:srgbClr val="E1E1EA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Shape 5"/>
          <p:cNvSpPr/>
          <p:nvPr/>
        </p:nvSpPr>
        <p:spPr>
          <a:xfrm>
            <a:off x="4888706" y="1399937"/>
            <a:ext cx="618292" cy="618292"/>
          </a:xfrm>
          <a:prstGeom prst="roundRect">
            <a:avLst>
              <a:gd name="adj" fmla="val 14787650"/>
            </a:avLst>
          </a:prstGeom>
          <a:solidFill>
            <a:schemeClr val="tx1">
              <a:lumMod val="65000"/>
              <a:lumOff val="35000"/>
            </a:scheme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728" y="1535192"/>
            <a:ext cx="278249" cy="347782"/>
          </a:xfrm>
          <a:prstGeom prst="rect">
            <a:avLst/>
          </a:prstGeom>
        </p:spPr>
      </p:pic>
      <p:sp>
        <p:nvSpPr>
          <p:cNvPr id="17" name="Text 6"/>
          <p:cNvSpPr/>
          <p:nvPr/>
        </p:nvSpPr>
        <p:spPr>
          <a:xfrm>
            <a:off x="4888706" y="2224326"/>
            <a:ext cx="3320177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Salary gaps between </a:t>
            </a:r>
            <a:r>
              <a:rPr lang="en-US" sz="1600" b="1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remote vs on-site</a:t>
            </a: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 need review.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18" name="Shape 7"/>
          <p:cNvSpPr/>
          <p:nvPr/>
        </p:nvSpPr>
        <p:spPr>
          <a:xfrm>
            <a:off x="721400" y="3303508"/>
            <a:ext cx="3747492" cy="2240875"/>
          </a:xfrm>
          <a:prstGeom prst="roundRect">
            <a:avLst>
              <a:gd name="adj" fmla="val 3863"/>
            </a:avLst>
          </a:prstGeom>
          <a:solidFill>
            <a:srgbClr val="E1E1EA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Shape 8"/>
          <p:cNvSpPr/>
          <p:nvPr/>
        </p:nvSpPr>
        <p:spPr>
          <a:xfrm>
            <a:off x="935117" y="3517225"/>
            <a:ext cx="618292" cy="618292"/>
          </a:xfrm>
          <a:prstGeom prst="roundRect">
            <a:avLst>
              <a:gd name="adj" fmla="val 14787650"/>
            </a:avLst>
          </a:prstGeom>
          <a:solidFill>
            <a:schemeClr val="tx1">
              <a:lumMod val="65000"/>
              <a:lumOff val="35000"/>
            </a:scheme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138" y="3652480"/>
            <a:ext cx="278249" cy="347782"/>
          </a:xfrm>
          <a:prstGeom prst="rect">
            <a:avLst/>
          </a:prstGeom>
        </p:spPr>
      </p:pic>
      <p:sp>
        <p:nvSpPr>
          <p:cNvPr id="21" name="Text 9"/>
          <p:cNvSpPr/>
          <p:nvPr/>
        </p:nvSpPr>
        <p:spPr>
          <a:xfrm>
            <a:off x="935117" y="4341614"/>
            <a:ext cx="3320058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Some departments </a:t>
            </a:r>
            <a:r>
              <a:rPr lang="en-US" sz="1600" b="1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reward performance better</a:t>
            </a: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 than others.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22" name="Shape 10"/>
          <p:cNvSpPr/>
          <p:nvPr/>
        </p:nvSpPr>
        <p:spPr>
          <a:xfrm>
            <a:off x="4674989" y="3303508"/>
            <a:ext cx="3747611" cy="2240875"/>
          </a:xfrm>
          <a:prstGeom prst="roundRect">
            <a:avLst>
              <a:gd name="adj" fmla="val 3863"/>
            </a:avLst>
          </a:prstGeom>
          <a:solidFill>
            <a:srgbClr val="E1E1EA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3" name="Shape 11"/>
          <p:cNvSpPr/>
          <p:nvPr/>
        </p:nvSpPr>
        <p:spPr>
          <a:xfrm>
            <a:off x="4888706" y="3517225"/>
            <a:ext cx="618292" cy="618292"/>
          </a:xfrm>
          <a:prstGeom prst="roundRect">
            <a:avLst>
              <a:gd name="adj" fmla="val 14787650"/>
            </a:avLst>
          </a:prstGeom>
          <a:solidFill>
            <a:schemeClr val="tx1">
              <a:lumMod val="65000"/>
              <a:lumOff val="35000"/>
            </a:scheme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8728" y="3652480"/>
            <a:ext cx="278249" cy="347782"/>
          </a:xfrm>
          <a:prstGeom prst="rect">
            <a:avLst/>
          </a:prstGeom>
        </p:spPr>
      </p:pic>
      <p:sp>
        <p:nvSpPr>
          <p:cNvPr id="25" name="Text 12"/>
          <p:cNvSpPr/>
          <p:nvPr/>
        </p:nvSpPr>
        <p:spPr>
          <a:xfrm>
            <a:off x="4888706" y="4341614"/>
            <a:ext cx="3320177" cy="989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Correlation analysis helps ensure </a:t>
            </a:r>
            <a:r>
              <a:rPr lang="en-US" sz="1600" b="1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fair experience-based salary growth</a:t>
            </a:r>
            <a:r>
              <a:rPr lang="en-US" sz="1600" dirty="0">
                <a:solidFill>
                  <a:srgbClr val="272525"/>
                </a:solidFill>
                <a:latin typeface="Abadi" panose="020B0604020104020204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26" name="Shape 13"/>
          <p:cNvSpPr/>
          <p:nvPr/>
        </p:nvSpPr>
        <p:spPr>
          <a:xfrm>
            <a:off x="721400" y="5750481"/>
            <a:ext cx="7701201" cy="1911191"/>
          </a:xfrm>
          <a:prstGeom prst="roundRect">
            <a:avLst>
              <a:gd name="adj" fmla="val 4530"/>
            </a:avLst>
          </a:prstGeom>
          <a:solidFill>
            <a:srgbClr val="E1E1EA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7" name="Shape 14"/>
          <p:cNvSpPr/>
          <p:nvPr/>
        </p:nvSpPr>
        <p:spPr>
          <a:xfrm>
            <a:off x="935117" y="5964198"/>
            <a:ext cx="618292" cy="618292"/>
          </a:xfrm>
          <a:prstGeom prst="roundRect">
            <a:avLst>
              <a:gd name="adj" fmla="val 14787650"/>
            </a:avLst>
          </a:prstGeom>
          <a:solidFill>
            <a:schemeClr val="tx1">
              <a:lumMod val="65000"/>
              <a:lumOff val="35000"/>
            </a:scheme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38" y="6099453"/>
            <a:ext cx="278249" cy="347782"/>
          </a:xfrm>
          <a:prstGeom prst="rect">
            <a:avLst/>
          </a:prstGeom>
        </p:spPr>
      </p:pic>
      <p:sp>
        <p:nvSpPr>
          <p:cNvPr id="29" name="Text 15"/>
          <p:cNvSpPr/>
          <p:nvPr/>
        </p:nvSpPr>
        <p:spPr>
          <a:xfrm>
            <a:off x="935117" y="6788587"/>
            <a:ext cx="7273766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Insights can guide </a:t>
            </a:r>
            <a:r>
              <a:rPr lang="en-US" sz="16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HR strategies, hiring plans, and employee engagement</a:t>
            </a:r>
            <a:r>
              <a:rPr lang="en-US" sz="16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.</a:t>
            </a:r>
            <a:endParaRPr lang="en-US" sz="1600" dirty="0"/>
          </a:p>
        </p:txBody>
      </p:sp>
      <p:pic>
        <p:nvPicPr>
          <p:cNvPr id="30" name="Image 0" descr="preencoded.png"/>
          <p:cNvPicPr>
            <a:picLocks noChangeAspect="1"/>
          </p:cNvPicPr>
          <p:nvPr/>
        </p:nvPicPr>
        <p:blipFill>
          <a:blip r:embed="rId8"/>
          <a:srcRect l="39" t="468" r="-1191" b="138"/>
          <a:stretch>
            <a:fillRect/>
          </a:stretch>
        </p:blipFill>
        <p:spPr>
          <a:xfrm>
            <a:off x="9134834" y="24884"/>
            <a:ext cx="5549620" cy="817983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4488191" y="2697123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Thank You</a:t>
            </a:r>
            <a:endParaRPr lang="en-US" sz="8900" dirty="0"/>
          </a:p>
        </p:txBody>
      </p:sp>
      <p:sp>
        <p:nvSpPr>
          <p:cNvPr id="6" name="Text 2"/>
          <p:cNvSpPr/>
          <p:nvPr/>
        </p:nvSpPr>
        <p:spPr>
          <a:xfrm>
            <a:off x="3536989" y="475833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Questions &amp; Discussion</a:t>
            </a:r>
            <a:endParaRPr lang="en-US" sz="17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904985-DA98-9A20-7BBB-DB40B13DB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6204" y="7628620"/>
            <a:ext cx="1690388" cy="51058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4360" y="466963"/>
            <a:ext cx="2759512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48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Dataset Overview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594360" y="1064895"/>
            <a:ext cx="1379696" cy="172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MNC Data Structure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594360" y="1305177"/>
            <a:ext cx="7957185" cy="612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comprehensive </a:t>
            </a:r>
            <a:r>
              <a:rPr lang="en-US" sz="160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mnc_data</a:t>
            </a: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table contains </a:t>
            </a:r>
            <a:r>
              <a:rPr lang="en-US" sz="16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1048575</a:t>
            </a: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detailed employee information across multiple dimensions. Key fields include employee identification, personal details, organizational structure, compensation data, and performance metrics.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94360" y="2112069"/>
            <a:ext cx="7957185" cy="353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created a clean view (cl_hr_data) that extracts refined location data including city and country, plus standardized hire date formatting for enhanced analysis capabilities.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94360" y="2660231"/>
            <a:ext cx="107547" cy="45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01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594360" y="2888149"/>
            <a:ext cx="5081611" cy="45719"/>
          </a:xfrm>
          <a:prstGeom prst="rect">
            <a:avLst/>
          </a:prstGeom>
          <a:solidFill>
            <a:srgbClr val="1B1B27"/>
          </a:solidFill>
          <a:ln/>
        </p:spPr>
        <p:txBody>
          <a:bodyPr/>
          <a:lstStyle/>
          <a:p>
            <a:endParaRPr lang="en-IN" sz="3600"/>
          </a:p>
        </p:txBody>
      </p:sp>
      <p:sp>
        <p:nvSpPr>
          <p:cNvPr id="9" name="Text 6"/>
          <p:cNvSpPr/>
          <p:nvPr/>
        </p:nvSpPr>
        <p:spPr>
          <a:xfrm>
            <a:off x="594360" y="2918001"/>
            <a:ext cx="1574335" cy="46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Employee Demographics</a:t>
            </a: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594360" y="3212204"/>
            <a:ext cx="5081611" cy="47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ID, name, location data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594360" y="3570464"/>
            <a:ext cx="107547" cy="45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02</a:t>
            </a:r>
            <a:endParaRPr lang="en-US" sz="1200" dirty="0"/>
          </a:p>
        </p:txBody>
      </p:sp>
      <p:sp>
        <p:nvSpPr>
          <p:cNvPr id="12" name="Shape 9"/>
          <p:cNvSpPr/>
          <p:nvPr/>
        </p:nvSpPr>
        <p:spPr>
          <a:xfrm>
            <a:off x="594360" y="3820684"/>
            <a:ext cx="5081611" cy="45719"/>
          </a:xfrm>
          <a:prstGeom prst="rect">
            <a:avLst/>
          </a:prstGeom>
          <a:solidFill>
            <a:srgbClr val="1B1B27"/>
          </a:solidFill>
          <a:ln/>
        </p:spPr>
        <p:txBody>
          <a:bodyPr/>
          <a:lstStyle/>
          <a:p>
            <a:endParaRPr lang="en-IN" sz="3600"/>
          </a:p>
        </p:txBody>
      </p:sp>
      <p:sp>
        <p:nvSpPr>
          <p:cNvPr id="13" name="Text 10"/>
          <p:cNvSpPr/>
          <p:nvPr/>
        </p:nvSpPr>
        <p:spPr>
          <a:xfrm>
            <a:off x="594360" y="3828234"/>
            <a:ext cx="1344392" cy="46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Organizational Data</a:t>
            </a:r>
            <a:endParaRPr lang="en-US" dirty="0"/>
          </a:p>
        </p:txBody>
      </p:sp>
      <p:sp>
        <p:nvSpPr>
          <p:cNvPr id="14" name="Text 11"/>
          <p:cNvSpPr/>
          <p:nvPr/>
        </p:nvSpPr>
        <p:spPr>
          <a:xfrm>
            <a:off x="594360" y="4122437"/>
            <a:ext cx="5081611" cy="47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Department, job title, work mode</a:t>
            </a: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594360" y="4480696"/>
            <a:ext cx="107547" cy="45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03</a:t>
            </a:r>
            <a:endParaRPr lang="en-US" sz="1200" dirty="0"/>
          </a:p>
        </p:txBody>
      </p:sp>
      <p:sp>
        <p:nvSpPr>
          <p:cNvPr id="16" name="Shape 13"/>
          <p:cNvSpPr/>
          <p:nvPr/>
        </p:nvSpPr>
        <p:spPr>
          <a:xfrm>
            <a:off x="594360" y="4742069"/>
            <a:ext cx="5081611" cy="45719"/>
          </a:xfrm>
          <a:prstGeom prst="rect">
            <a:avLst/>
          </a:prstGeom>
          <a:solidFill>
            <a:srgbClr val="1B1B27"/>
          </a:solidFill>
          <a:ln/>
        </p:spPr>
        <p:txBody>
          <a:bodyPr/>
          <a:lstStyle/>
          <a:p>
            <a:endParaRPr lang="en-IN" sz="3600"/>
          </a:p>
        </p:txBody>
      </p:sp>
      <p:sp>
        <p:nvSpPr>
          <p:cNvPr id="17" name="Text 14"/>
          <p:cNvSpPr/>
          <p:nvPr/>
        </p:nvSpPr>
        <p:spPr>
          <a:xfrm>
            <a:off x="594360" y="4738467"/>
            <a:ext cx="1344392" cy="46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Performance Metrics</a:t>
            </a:r>
            <a:endParaRPr lang="en-US" dirty="0"/>
          </a:p>
        </p:txBody>
      </p:sp>
      <p:sp>
        <p:nvSpPr>
          <p:cNvPr id="18" name="Text 15"/>
          <p:cNvSpPr/>
          <p:nvPr/>
        </p:nvSpPr>
        <p:spPr>
          <a:xfrm>
            <a:off x="594360" y="5032670"/>
            <a:ext cx="5081611" cy="47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Ratings, experience, status</a:t>
            </a:r>
            <a:endParaRPr lang="en-US" sz="1200" dirty="0"/>
          </a:p>
        </p:txBody>
      </p:sp>
      <p:sp>
        <p:nvSpPr>
          <p:cNvPr id="19" name="Text 16"/>
          <p:cNvSpPr/>
          <p:nvPr/>
        </p:nvSpPr>
        <p:spPr>
          <a:xfrm>
            <a:off x="594360" y="5390929"/>
            <a:ext cx="107547" cy="45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04</a:t>
            </a:r>
            <a:endParaRPr lang="en-US" sz="1200" dirty="0"/>
          </a:p>
        </p:txBody>
      </p:sp>
      <p:sp>
        <p:nvSpPr>
          <p:cNvPr id="20" name="Shape 17"/>
          <p:cNvSpPr/>
          <p:nvPr/>
        </p:nvSpPr>
        <p:spPr>
          <a:xfrm>
            <a:off x="594360" y="5641151"/>
            <a:ext cx="5081611" cy="45719"/>
          </a:xfrm>
          <a:prstGeom prst="rect">
            <a:avLst/>
          </a:prstGeom>
          <a:solidFill>
            <a:srgbClr val="1B1B27"/>
          </a:solidFill>
          <a:ln/>
        </p:spPr>
        <p:txBody>
          <a:bodyPr/>
          <a:lstStyle/>
          <a:p>
            <a:endParaRPr lang="en-IN" sz="3600"/>
          </a:p>
        </p:txBody>
      </p:sp>
      <p:sp>
        <p:nvSpPr>
          <p:cNvPr id="21" name="Text 18"/>
          <p:cNvSpPr/>
          <p:nvPr/>
        </p:nvSpPr>
        <p:spPr>
          <a:xfrm>
            <a:off x="594360" y="5648699"/>
            <a:ext cx="1344392" cy="46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Compensation</a:t>
            </a:r>
            <a:endParaRPr lang="en-US" dirty="0"/>
          </a:p>
        </p:txBody>
      </p:sp>
      <p:sp>
        <p:nvSpPr>
          <p:cNvPr id="22" name="Text 19"/>
          <p:cNvSpPr/>
          <p:nvPr/>
        </p:nvSpPr>
        <p:spPr>
          <a:xfrm>
            <a:off x="594360" y="5954333"/>
            <a:ext cx="5081611" cy="47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Salary data in INR</a:t>
            </a:r>
            <a:endParaRPr lang="en-US" sz="12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D98508A-C10C-0B73-A3C2-81E419D05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6204" y="7628620"/>
            <a:ext cx="1690388" cy="51058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F7E2050-FA86-2EC0-9A60-EBCFC389E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" y="6157959"/>
            <a:ext cx="13441680" cy="206867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A95D328-D033-5D1D-7AEB-24F5C5C55360}"/>
              </a:ext>
            </a:extLst>
          </p:cNvPr>
          <p:cNvSpPr txBox="1"/>
          <p:nvPr/>
        </p:nvSpPr>
        <p:spPr>
          <a:xfrm>
            <a:off x="8551545" y="39367"/>
            <a:ext cx="6078855" cy="3144451"/>
          </a:xfrm>
          <a:prstGeom prst="rect">
            <a:avLst/>
          </a:prstGeom>
          <a:solidFill>
            <a:srgbClr val="E1E1EA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cl_hr_data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employee_id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full_name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department,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job_title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(STR_TO_DATE(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hire_date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'%d-%m-%Y'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date_of_hire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,LOCATE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','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)-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City,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,LENGTH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)-LOCATE(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','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Country,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performance_rating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experience_years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work_mode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salary_inr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hr_data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5D5EF8-173A-D273-69E9-9E58F7939006}"/>
              </a:ext>
            </a:extLst>
          </p:cNvPr>
          <p:cNvSpPr txBox="1"/>
          <p:nvPr/>
        </p:nvSpPr>
        <p:spPr>
          <a:xfrm>
            <a:off x="8551545" y="5430141"/>
            <a:ext cx="1379696" cy="451406"/>
          </a:xfrm>
          <a:prstGeom prst="rect">
            <a:avLst/>
          </a:prstGeom>
          <a:solidFill>
            <a:srgbClr val="E1E1EA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*</a:t>
            </a:r>
          </a:p>
          <a:p>
            <a:pPr>
              <a:lnSpc>
                <a:spcPts val="1425"/>
              </a:lnSpc>
              <a:buNone/>
            </a:pP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HR_DATA;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51761"/>
            <a:ext cx="7209234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Strategic Problem Statement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93790" y="1748314"/>
            <a:ext cx="3670459" cy="2635806"/>
          </a:xfrm>
          <a:prstGeom prst="roundRect">
            <a:avLst>
              <a:gd name="adj" fmla="val 343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16794" y="197131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Salary Trend Analysis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016794" y="2437090"/>
            <a:ext cx="3224451" cy="1724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compensation patterns across departments, roles, and experience levels to ensure competitive and equitable pay structures.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679633" y="1748314"/>
            <a:ext cx="3670578" cy="2635806"/>
          </a:xfrm>
          <a:prstGeom prst="roundRect">
            <a:avLst>
              <a:gd name="adj" fmla="val 343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902637" y="197131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Performance Insights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4902637" y="2437090"/>
            <a:ext cx="3224570" cy="1724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 performance ratings across different employee segments to optimize talent management and development programs.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93790" y="4599503"/>
            <a:ext cx="7556421" cy="1601391"/>
          </a:xfrm>
          <a:prstGeom prst="roundRect">
            <a:avLst>
              <a:gd name="adj" fmla="val 565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16794" y="482250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Attrition Intelligence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016794" y="5288280"/>
            <a:ext cx="7110412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Examine turnover patterns to identify risk factors and develop targeted retention strategies for critical departments.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93790" y="6443305"/>
            <a:ext cx="7556421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analysis provides actionable insights for HR strategy development, enabling data-driven decisions that support sustainable company growth and enhanced employee satisfaction.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7102" y="66377"/>
            <a:ext cx="11141869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Analysis</a:t>
            </a:r>
            <a:endParaRPr lang="en-US" sz="40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86ED19-A97B-529B-B185-28917EA5D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6204" y="7628620"/>
            <a:ext cx="1690388" cy="5105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D08379-594B-5355-CF4E-AE81A1382802}"/>
              </a:ext>
            </a:extLst>
          </p:cNvPr>
          <p:cNvSpPr txBox="1"/>
          <p:nvPr/>
        </p:nvSpPr>
        <p:spPr>
          <a:xfrm>
            <a:off x="144968" y="853612"/>
            <a:ext cx="7092175" cy="287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1" dirty="0">
                <a:effectLst/>
              </a:rPr>
              <a:t>-- Q1. Find the top 5 highest-paid employees in each department.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80DBBF2-7639-413F-E3E3-4E3F86FA4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658" y="4420221"/>
            <a:ext cx="5558108" cy="303386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E16AA9-449A-CE4A-5270-23427CBA8DE9}"/>
              </a:ext>
            </a:extLst>
          </p:cNvPr>
          <p:cNvSpPr txBox="1"/>
          <p:nvPr/>
        </p:nvSpPr>
        <p:spPr>
          <a:xfrm>
            <a:off x="6599141" y="865653"/>
            <a:ext cx="7315200" cy="287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1" dirty="0">
                <a:effectLst/>
              </a:rPr>
              <a:t>-- Q2. Calculate the average salary by department and work mode.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0BA2C32-7130-9B32-6D6C-FB6C0A66C0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0255" y="1290783"/>
            <a:ext cx="3706337" cy="394297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4" name="Text 4">
            <a:extLst>
              <a:ext uri="{FF2B5EF4-FFF2-40B4-BE49-F238E27FC236}">
                <a16:creationId xmlns:a16="http://schemas.microsoft.com/office/drawing/2014/main" id="{1F9EC68C-01F1-B51D-4B37-502CCF2C763D}"/>
              </a:ext>
            </a:extLst>
          </p:cNvPr>
          <p:cNvSpPr/>
          <p:nvPr/>
        </p:nvSpPr>
        <p:spPr>
          <a:xfrm>
            <a:off x="144968" y="1130218"/>
            <a:ext cx="783273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QUERY</a:t>
            </a:r>
          </a:p>
        </p:txBody>
      </p:sp>
      <p:sp>
        <p:nvSpPr>
          <p:cNvPr id="25" name="Text 4">
            <a:extLst>
              <a:ext uri="{FF2B5EF4-FFF2-40B4-BE49-F238E27FC236}">
                <a16:creationId xmlns:a16="http://schemas.microsoft.com/office/drawing/2014/main" id="{802B3FDE-B589-9A1E-B7EA-CEB25F4FE591}"/>
              </a:ext>
            </a:extLst>
          </p:cNvPr>
          <p:cNvSpPr/>
          <p:nvPr/>
        </p:nvSpPr>
        <p:spPr>
          <a:xfrm>
            <a:off x="6654898" y="1086646"/>
            <a:ext cx="783273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QUERY</a:t>
            </a:r>
          </a:p>
        </p:txBody>
      </p:sp>
      <p:sp>
        <p:nvSpPr>
          <p:cNvPr id="26" name="Text 4">
            <a:extLst>
              <a:ext uri="{FF2B5EF4-FFF2-40B4-BE49-F238E27FC236}">
                <a16:creationId xmlns:a16="http://schemas.microsoft.com/office/drawing/2014/main" id="{859C9ECE-8A4F-0804-95A6-1375135D486C}"/>
              </a:ext>
            </a:extLst>
          </p:cNvPr>
          <p:cNvSpPr/>
          <p:nvPr/>
        </p:nvSpPr>
        <p:spPr>
          <a:xfrm>
            <a:off x="8937" y="4355805"/>
            <a:ext cx="783273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OUTPUT</a:t>
            </a: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F5DBB0AD-D6A4-0504-2214-E764A83607A0}"/>
              </a:ext>
            </a:extLst>
          </p:cNvPr>
          <p:cNvSpPr/>
          <p:nvPr/>
        </p:nvSpPr>
        <p:spPr>
          <a:xfrm>
            <a:off x="10829945" y="1058547"/>
            <a:ext cx="783273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OUTPUT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6EB3BA6-16A2-CAD0-D34E-A68F0886EB21}"/>
              </a:ext>
            </a:extLst>
          </p:cNvPr>
          <p:cNvSpPr/>
          <p:nvPr/>
        </p:nvSpPr>
        <p:spPr>
          <a:xfrm>
            <a:off x="673205" y="7529341"/>
            <a:ext cx="5558108" cy="58756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Insight</a:t>
            </a:r>
            <a:r>
              <a:rPr lang="en-US" dirty="0">
                <a:solidFill>
                  <a:schemeClr val="tx1"/>
                </a:solidFill>
              </a:rPr>
              <a:t>: Highlights star performers and helps HR track salary outliers.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AD8279D-847A-B510-F73B-0D3A80192D84}"/>
              </a:ext>
            </a:extLst>
          </p:cNvPr>
          <p:cNvSpPr/>
          <p:nvPr/>
        </p:nvSpPr>
        <p:spPr>
          <a:xfrm>
            <a:off x="6552737" y="5282639"/>
            <a:ext cx="7983855" cy="44462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Insight</a:t>
            </a:r>
            <a:r>
              <a:rPr lang="en-US" dirty="0">
                <a:solidFill>
                  <a:schemeClr val="tx1"/>
                </a:solidFill>
              </a:rPr>
              <a:t>: Shows cost distribution across teams and work styles (Remote/On-site).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84A578-3362-DB8D-1127-4AC24B59FC0F}"/>
              </a:ext>
            </a:extLst>
          </p:cNvPr>
          <p:cNvSpPr txBox="1"/>
          <p:nvPr/>
        </p:nvSpPr>
        <p:spPr>
          <a:xfrm>
            <a:off x="706659" y="1123351"/>
            <a:ext cx="5558108" cy="3139321"/>
          </a:xfrm>
          <a:prstGeom prst="rect">
            <a:avLst/>
          </a:prstGeom>
          <a:solidFill>
            <a:srgbClr val="E1E1EA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top_emp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>
              <a:buNone/>
            </a:pP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department,</a:t>
            </a:r>
          </a:p>
          <a:p>
            <a:pPr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employee_id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full_name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salary_inr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RANK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PARTITION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department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salary_inr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rnks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hr_data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department,</a:t>
            </a:r>
          </a:p>
          <a:p>
            <a:pPr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employee_id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full_name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salary_inr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rnks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top_emp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rnks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19DD6-0F48-8A2B-A44A-27009E5F91BB}"/>
              </a:ext>
            </a:extLst>
          </p:cNvPr>
          <p:cNvSpPr txBox="1"/>
          <p:nvPr/>
        </p:nvSpPr>
        <p:spPr>
          <a:xfrm>
            <a:off x="6654897" y="1317297"/>
            <a:ext cx="3961191" cy="2770014"/>
          </a:xfrm>
          <a:prstGeom prst="rect">
            <a:avLst/>
          </a:prstGeom>
          <a:solidFill>
            <a:srgbClr val="E1E1EA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IN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endParaRPr lang="en-I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h1.department,</a:t>
            </a:r>
          </a:p>
          <a:p>
            <a:pPr>
              <a:lnSpc>
                <a:spcPts val="1425"/>
              </a:lnSpc>
              <a:buNone/>
            </a:pPr>
            <a:r>
              <a:rPr lang="en-I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h1.work_mode,</a:t>
            </a:r>
          </a:p>
          <a:p>
            <a:pPr>
              <a:lnSpc>
                <a:spcPts val="1425"/>
              </a:lnSpc>
              <a:buNone/>
            </a:pPr>
            <a:r>
              <a:rPr lang="en-I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dept_avg</a:t>
            </a:r>
            <a:r>
              <a:rPr lang="en-I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I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ROUND(AVG(h1.salary_inr),</a:t>
            </a:r>
            <a:r>
              <a:rPr lang="en-IN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avg_salary</a:t>
            </a:r>
            <a:endParaRPr lang="en-I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N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hr_data</a:t>
            </a:r>
            <a:r>
              <a:rPr lang="en-I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h1</a:t>
            </a:r>
          </a:p>
          <a:p>
            <a:pPr>
              <a:lnSpc>
                <a:spcPts val="1425"/>
              </a:lnSpc>
              <a:buNone/>
            </a:pPr>
            <a:r>
              <a:rPr lang="en-IN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I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(</a:t>
            </a:r>
          </a:p>
          <a:p>
            <a:pPr>
              <a:lnSpc>
                <a:spcPts val="1425"/>
              </a:lnSpc>
              <a:buNone/>
            </a:pPr>
            <a:r>
              <a:rPr lang="en-I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I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department,</a:t>
            </a:r>
          </a:p>
          <a:p>
            <a:pPr>
              <a:lnSpc>
                <a:spcPts val="1425"/>
              </a:lnSpc>
              <a:buNone/>
            </a:pPr>
            <a:r>
              <a:rPr lang="en-I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ROUND(AVG(</a:t>
            </a:r>
            <a:r>
              <a:rPr lang="en-IN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salary_inr</a:t>
            </a:r>
            <a:r>
              <a:rPr lang="en-I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IN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dept_avg</a:t>
            </a:r>
            <a:endParaRPr lang="en-I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hr_data</a:t>
            </a:r>
            <a:endParaRPr lang="en-IN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en-I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I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department</a:t>
            </a:r>
          </a:p>
          <a:p>
            <a:pPr>
              <a:lnSpc>
                <a:spcPts val="1425"/>
              </a:lnSpc>
              <a:buNone/>
            </a:pPr>
            <a:r>
              <a:rPr lang="en-I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) h2</a:t>
            </a:r>
          </a:p>
          <a:p>
            <a:pPr>
              <a:lnSpc>
                <a:spcPts val="1425"/>
              </a:lnSpc>
              <a:buNone/>
            </a:pPr>
            <a:r>
              <a:rPr lang="en-IN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I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h1.department = h2.department</a:t>
            </a:r>
          </a:p>
          <a:p>
            <a:pPr>
              <a:lnSpc>
                <a:spcPts val="1425"/>
              </a:lnSpc>
              <a:buNone/>
            </a:pPr>
            <a:r>
              <a:rPr lang="en-IN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en-I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I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h1.department, h1.work_mode, h2.dept_avg</a:t>
            </a:r>
          </a:p>
          <a:p>
            <a:pPr>
              <a:lnSpc>
                <a:spcPts val="1425"/>
              </a:lnSpc>
              <a:buNone/>
            </a:pPr>
            <a:r>
              <a:rPr lang="en-IN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I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IN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department;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49BB824-56A2-A4EB-2085-4384D0E27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6204" y="7628620"/>
            <a:ext cx="1690388" cy="5105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83EB84-D346-39EA-4FEC-41B327FA4EE6}"/>
              </a:ext>
            </a:extLst>
          </p:cNvPr>
          <p:cNvSpPr txBox="1"/>
          <p:nvPr/>
        </p:nvSpPr>
        <p:spPr>
          <a:xfrm>
            <a:off x="-78057" y="141736"/>
            <a:ext cx="7315200" cy="287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1" dirty="0">
                <a:effectLst/>
              </a:rPr>
              <a:t>-- Q3. Find the department with the highest attrition rate(Resigned %).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769E08-7EF1-B4B5-E290-78D0417CE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344" y="5479855"/>
            <a:ext cx="4765114" cy="195800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EB1C4BF-102B-F190-9C12-15DAD6D08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6295" y="906428"/>
            <a:ext cx="2972215" cy="168616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11EF613-2BF4-1728-A7ED-DFD5BCD04E90}"/>
              </a:ext>
            </a:extLst>
          </p:cNvPr>
          <p:cNvSpPr txBox="1"/>
          <p:nvPr/>
        </p:nvSpPr>
        <p:spPr>
          <a:xfrm>
            <a:off x="6828369" y="69189"/>
            <a:ext cx="77128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effectLst/>
              </a:rPr>
              <a:t>-- Q4. Show the average performance rating by experience level (0-2 yrs, 3-5 yrs, 6-10 yrs, 10+ yrs).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D81D9D-9629-BE30-2308-BACA139D3E46}"/>
              </a:ext>
            </a:extLst>
          </p:cNvPr>
          <p:cNvSpPr txBox="1"/>
          <p:nvPr/>
        </p:nvSpPr>
        <p:spPr>
          <a:xfrm>
            <a:off x="6745654" y="5089891"/>
            <a:ext cx="7338060" cy="28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1" dirty="0">
                <a:effectLst/>
              </a:rPr>
              <a:t>-- Q5. Find the year with the highest number of hires.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A6E56BC-E5F0-5171-C7F4-73DF8D6DBF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7699" y="5569063"/>
            <a:ext cx="2886075" cy="8382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402442B-2776-CBC5-D844-5608E46D30F5}"/>
              </a:ext>
            </a:extLst>
          </p:cNvPr>
          <p:cNvGrpSpPr/>
          <p:nvPr/>
        </p:nvGrpSpPr>
        <p:grpSpPr>
          <a:xfrm>
            <a:off x="10407699" y="6439259"/>
            <a:ext cx="4146581" cy="1699945"/>
            <a:chOff x="8385717" y="5807202"/>
            <a:chExt cx="6168564" cy="2521979"/>
          </a:xfrm>
        </p:grpSpPr>
        <p:pic>
          <p:nvPicPr>
            <p:cNvPr id="56" name="Image 0" descr="preencoded.png"/>
            <p:cNvPicPr>
              <a:picLocks noChangeAspect="1"/>
            </p:cNvPicPr>
            <p:nvPr/>
          </p:nvPicPr>
          <p:blipFill>
            <a:blip r:embed="rId7"/>
            <a:srcRect l="6394" b="3700"/>
            <a:stretch>
              <a:fillRect/>
            </a:stretch>
          </p:blipFill>
          <p:spPr>
            <a:xfrm>
              <a:off x="8385717" y="5807202"/>
              <a:ext cx="6168564" cy="2274043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B4B2571-4E03-59C2-4652-D7CF8694BD3B}"/>
                </a:ext>
              </a:extLst>
            </p:cNvPr>
            <p:cNvSpPr txBox="1"/>
            <p:nvPr/>
          </p:nvSpPr>
          <p:spPr>
            <a:xfrm>
              <a:off x="11057083" y="7959849"/>
              <a:ext cx="1218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2022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6ED1DD1-295C-412C-E820-5F9333A2C2A3}"/>
                </a:ext>
              </a:extLst>
            </p:cNvPr>
            <p:cNvSpPr txBox="1"/>
            <p:nvPr/>
          </p:nvSpPr>
          <p:spPr>
            <a:xfrm>
              <a:off x="12219146" y="7954538"/>
              <a:ext cx="1218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2024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E5F0E54-E621-A6E8-1EAA-6F313D40E615}"/>
                </a:ext>
              </a:extLst>
            </p:cNvPr>
            <p:cNvSpPr txBox="1"/>
            <p:nvPr/>
          </p:nvSpPr>
          <p:spPr>
            <a:xfrm>
              <a:off x="13335544" y="7957194"/>
              <a:ext cx="1218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2021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2DA6DB7-8D84-B8E3-01DA-D494B396262F}"/>
                </a:ext>
              </a:extLst>
            </p:cNvPr>
            <p:cNvSpPr txBox="1"/>
            <p:nvPr/>
          </p:nvSpPr>
          <p:spPr>
            <a:xfrm>
              <a:off x="8647946" y="7954538"/>
              <a:ext cx="1218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2023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AC273C8-AEA8-40A8-8917-E6DA3942111B}"/>
                </a:ext>
              </a:extLst>
            </p:cNvPr>
            <p:cNvSpPr txBox="1"/>
            <p:nvPr/>
          </p:nvSpPr>
          <p:spPr>
            <a:xfrm>
              <a:off x="9849524" y="7959849"/>
              <a:ext cx="1218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2020</a:t>
              </a:r>
            </a:p>
          </p:txBody>
        </p:sp>
      </p:grpSp>
      <p:sp>
        <p:nvSpPr>
          <p:cNvPr id="62" name="Text 4">
            <a:extLst>
              <a:ext uri="{FF2B5EF4-FFF2-40B4-BE49-F238E27FC236}">
                <a16:creationId xmlns:a16="http://schemas.microsoft.com/office/drawing/2014/main" id="{8A1C865D-E7A9-3D9C-09EB-CC7F5DFDBDF7}"/>
              </a:ext>
            </a:extLst>
          </p:cNvPr>
          <p:cNvSpPr/>
          <p:nvPr/>
        </p:nvSpPr>
        <p:spPr>
          <a:xfrm>
            <a:off x="231457" y="480484"/>
            <a:ext cx="783273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QUERY</a:t>
            </a:r>
          </a:p>
        </p:txBody>
      </p:sp>
      <p:sp>
        <p:nvSpPr>
          <p:cNvPr id="63" name="Text 4">
            <a:extLst>
              <a:ext uri="{FF2B5EF4-FFF2-40B4-BE49-F238E27FC236}">
                <a16:creationId xmlns:a16="http://schemas.microsoft.com/office/drawing/2014/main" id="{4D767B23-95CD-6B1E-4471-93A8F3CF4E37}"/>
              </a:ext>
            </a:extLst>
          </p:cNvPr>
          <p:cNvSpPr/>
          <p:nvPr/>
        </p:nvSpPr>
        <p:spPr>
          <a:xfrm>
            <a:off x="6989634" y="666844"/>
            <a:ext cx="783273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QUERY</a:t>
            </a:r>
          </a:p>
        </p:txBody>
      </p:sp>
      <p:sp>
        <p:nvSpPr>
          <p:cNvPr id="64" name="Text 4">
            <a:extLst>
              <a:ext uri="{FF2B5EF4-FFF2-40B4-BE49-F238E27FC236}">
                <a16:creationId xmlns:a16="http://schemas.microsoft.com/office/drawing/2014/main" id="{D4D2CBA5-BBA8-C0D3-FDE2-8DF66D413BA2}"/>
              </a:ext>
            </a:extLst>
          </p:cNvPr>
          <p:cNvSpPr/>
          <p:nvPr/>
        </p:nvSpPr>
        <p:spPr>
          <a:xfrm>
            <a:off x="6823711" y="5330998"/>
            <a:ext cx="783273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QUERY</a:t>
            </a:r>
          </a:p>
        </p:txBody>
      </p:sp>
      <p:sp>
        <p:nvSpPr>
          <p:cNvPr id="65" name="Text 4">
            <a:extLst>
              <a:ext uri="{FF2B5EF4-FFF2-40B4-BE49-F238E27FC236}">
                <a16:creationId xmlns:a16="http://schemas.microsoft.com/office/drawing/2014/main" id="{2136E090-6A05-8972-7AFE-DF54EE65AC57}"/>
              </a:ext>
            </a:extLst>
          </p:cNvPr>
          <p:cNvSpPr/>
          <p:nvPr/>
        </p:nvSpPr>
        <p:spPr>
          <a:xfrm>
            <a:off x="10408229" y="5338620"/>
            <a:ext cx="783273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OUTPUT</a:t>
            </a:r>
          </a:p>
        </p:txBody>
      </p:sp>
      <p:sp>
        <p:nvSpPr>
          <p:cNvPr id="66" name="Text 4">
            <a:extLst>
              <a:ext uri="{FF2B5EF4-FFF2-40B4-BE49-F238E27FC236}">
                <a16:creationId xmlns:a16="http://schemas.microsoft.com/office/drawing/2014/main" id="{88E046DB-B749-696D-3DBC-09745098D665}"/>
              </a:ext>
            </a:extLst>
          </p:cNvPr>
          <p:cNvSpPr/>
          <p:nvPr/>
        </p:nvSpPr>
        <p:spPr>
          <a:xfrm>
            <a:off x="11616295" y="674766"/>
            <a:ext cx="783273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OUTPUT</a:t>
            </a:r>
          </a:p>
        </p:txBody>
      </p:sp>
      <p:sp>
        <p:nvSpPr>
          <p:cNvPr id="67" name="Text 4">
            <a:extLst>
              <a:ext uri="{FF2B5EF4-FFF2-40B4-BE49-F238E27FC236}">
                <a16:creationId xmlns:a16="http://schemas.microsoft.com/office/drawing/2014/main" id="{F96123FF-4BC0-EBA9-6C0A-00556BB46AC4}"/>
              </a:ext>
            </a:extLst>
          </p:cNvPr>
          <p:cNvSpPr/>
          <p:nvPr/>
        </p:nvSpPr>
        <p:spPr>
          <a:xfrm>
            <a:off x="93808" y="5434417"/>
            <a:ext cx="783273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OUTPUT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36E595A-8906-E5B3-D22D-BE0CA7BB9D22}"/>
              </a:ext>
            </a:extLst>
          </p:cNvPr>
          <p:cNvSpPr/>
          <p:nvPr/>
        </p:nvSpPr>
        <p:spPr>
          <a:xfrm>
            <a:off x="93807" y="7570698"/>
            <a:ext cx="5470651" cy="60195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Insight</a:t>
            </a:r>
            <a:r>
              <a:rPr lang="en-US" dirty="0">
                <a:solidFill>
                  <a:schemeClr val="tx1"/>
                </a:solidFill>
              </a:rPr>
              <a:t>: Identifies departments with retention challenges for HR intervention.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DBF0DF2-50C9-7520-6ACC-5CABEE678B1A}"/>
              </a:ext>
            </a:extLst>
          </p:cNvPr>
          <p:cNvSpPr/>
          <p:nvPr/>
        </p:nvSpPr>
        <p:spPr>
          <a:xfrm>
            <a:off x="6966018" y="3927195"/>
            <a:ext cx="7570574" cy="52868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Insight</a:t>
            </a:r>
            <a:r>
              <a:rPr lang="en-US" dirty="0">
                <a:solidFill>
                  <a:schemeClr val="tx1"/>
                </a:solidFill>
              </a:rPr>
              <a:t>: Helps analyze if more experience translates into better performance.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6A256DB-DC4D-C44B-02E2-B4A516CA9D87}"/>
              </a:ext>
            </a:extLst>
          </p:cNvPr>
          <p:cNvSpPr/>
          <p:nvPr/>
        </p:nvSpPr>
        <p:spPr>
          <a:xfrm>
            <a:off x="6823712" y="7043911"/>
            <a:ext cx="3435410" cy="92920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Insight</a:t>
            </a:r>
            <a:r>
              <a:rPr lang="en-US" dirty="0">
                <a:solidFill>
                  <a:schemeClr val="tx1"/>
                </a:solidFill>
              </a:rPr>
              <a:t>: Shows company’s peak expansion/recruitment years.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F8D352-9716-2DBE-6D9B-EEC9F7CE1A5B}"/>
              </a:ext>
            </a:extLst>
          </p:cNvPr>
          <p:cNvSpPr txBox="1"/>
          <p:nvPr/>
        </p:nvSpPr>
        <p:spPr>
          <a:xfrm>
            <a:off x="799345" y="512905"/>
            <a:ext cx="4765113" cy="4748351"/>
          </a:xfrm>
          <a:prstGeom prst="rect">
            <a:avLst/>
          </a:prstGeom>
          <a:solidFill>
            <a:srgbClr val="E1E1EA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cte_total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department,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COUNT(*)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dept_total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hr_data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department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cte_reg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department,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COUNT(*)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reg_total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hr_data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'resigned'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department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ct.department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ct.dept_total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cr.reg_total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CONCAT(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ROUND(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cr.reg_total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ct.dept_total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,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'%'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resign_rate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cte_total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cte_reg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ct.department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cr.department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F2D23C-F7C2-5F49-957C-5D70A5272AC8}"/>
              </a:ext>
            </a:extLst>
          </p:cNvPr>
          <p:cNvSpPr txBox="1"/>
          <p:nvPr/>
        </p:nvSpPr>
        <p:spPr>
          <a:xfrm>
            <a:off x="7017936" y="867980"/>
            <a:ext cx="4433060" cy="2964914"/>
          </a:xfrm>
          <a:prstGeom prst="rect">
            <a:avLst/>
          </a:prstGeom>
          <a:solidFill>
            <a:srgbClr val="E1E1EA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experience_years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'0-2'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experience_years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'3-5'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experience_years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'6-10'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'10+'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exp_level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ROUND(AVG(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performance_rating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avg_performance_rating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hr_data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experience_years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'0-2'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experience_years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'3-5'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experience_years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'6-10'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'10+'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3895B0-1EF8-CC3C-AFE3-C7A93E9B68E1}"/>
              </a:ext>
            </a:extLst>
          </p:cNvPr>
          <p:cNvSpPr txBox="1"/>
          <p:nvPr/>
        </p:nvSpPr>
        <p:spPr>
          <a:xfrm>
            <a:off x="6828369" y="5582306"/>
            <a:ext cx="3430753" cy="1349087"/>
          </a:xfrm>
          <a:prstGeom prst="rect">
            <a:avLst/>
          </a:prstGeom>
          <a:solidFill>
            <a:srgbClr val="E1E1EA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date_of_hire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COUNT(*)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no_of_employees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cl_hr_data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year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no_of_employees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DESC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C502372-B27E-6A42-033D-B6E158ED8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6204" y="7628620"/>
            <a:ext cx="1690388" cy="5105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E4136D-76BA-11E5-D7D9-E8DB3446D92F}"/>
              </a:ext>
            </a:extLst>
          </p:cNvPr>
          <p:cNvSpPr txBox="1"/>
          <p:nvPr/>
        </p:nvSpPr>
        <p:spPr>
          <a:xfrm>
            <a:off x="6248445" y="98348"/>
            <a:ext cx="7315200" cy="287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1" dirty="0">
                <a:effectLst/>
              </a:rPr>
              <a:t>-- Q6. Identify employees whose salary is above the department average.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A434A6A-079F-0712-5976-8DB153282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4459" y="533228"/>
            <a:ext cx="4051935" cy="296491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A260822-4A84-F558-8AA5-3F9CFE5ECA0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156" r="7812"/>
          <a:stretch>
            <a:fillRect/>
          </a:stretch>
        </p:blipFill>
        <p:spPr>
          <a:xfrm>
            <a:off x="38053" y="533228"/>
            <a:ext cx="6000750" cy="73152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662807F-8C80-CE18-7D2A-9EFEE31A4579}"/>
              </a:ext>
            </a:extLst>
          </p:cNvPr>
          <p:cNvSpPr txBox="1"/>
          <p:nvPr/>
        </p:nvSpPr>
        <p:spPr>
          <a:xfrm>
            <a:off x="6240779" y="4827469"/>
            <a:ext cx="7997309" cy="287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1" dirty="0">
                <a:effectLst/>
              </a:rPr>
              <a:t>-- Q7. Show the average salary difference between Remote, and On-site workers.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83B6723-FAC1-E3F9-D3CA-88DF663402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90386" y="5292249"/>
            <a:ext cx="3076008" cy="109537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6" name="Text 4">
            <a:extLst>
              <a:ext uri="{FF2B5EF4-FFF2-40B4-BE49-F238E27FC236}">
                <a16:creationId xmlns:a16="http://schemas.microsoft.com/office/drawing/2014/main" id="{16FE84C6-F286-0CA1-2A63-0707DE6FB63A}"/>
              </a:ext>
            </a:extLst>
          </p:cNvPr>
          <p:cNvSpPr/>
          <p:nvPr/>
        </p:nvSpPr>
        <p:spPr>
          <a:xfrm>
            <a:off x="6343650" y="295163"/>
            <a:ext cx="783273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QUERY</a:t>
            </a: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9ABA06D6-FD72-E52F-B8C4-D87B8705D799}"/>
              </a:ext>
            </a:extLst>
          </p:cNvPr>
          <p:cNvSpPr/>
          <p:nvPr/>
        </p:nvSpPr>
        <p:spPr>
          <a:xfrm>
            <a:off x="6343649" y="5109939"/>
            <a:ext cx="783273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QUERY</a:t>
            </a:r>
          </a:p>
        </p:txBody>
      </p:sp>
      <p:sp>
        <p:nvSpPr>
          <p:cNvPr id="28" name="Text 4">
            <a:extLst>
              <a:ext uri="{FF2B5EF4-FFF2-40B4-BE49-F238E27FC236}">
                <a16:creationId xmlns:a16="http://schemas.microsoft.com/office/drawing/2014/main" id="{47CE73CD-BF40-5437-70E8-0FB5D2BCCEAE}"/>
              </a:ext>
            </a:extLst>
          </p:cNvPr>
          <p:cNvSpPr/>
          <p:nvPr/>
        </p:nvSpPr>
        <p:spPr>
          <a:xfrm>
            <a:off x="10314459" y="295163"/>
            <a:ext cx="783273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OUTPUT</a:t>
            </a:r>
          </a:p>
        </p:txBody>
      </p:sp>
      <p:sp>
        <p:nvSpPr>
          <p:cNvPr id="29" name="Text 4">
            <a:extLst>
              <a:ext uri="{FF2B5EF4-FFF2-40B4-BE49-F238E27FC236}">
                <a16:creationId xmlns:a16="http://schemas.microsoft.com/office/drawing/2014/main" id="{E4F6A9CB-4C40-41E3-E747-1C01A77CB929}"/>
              </a:ext>
            </a:extLst>
          </p:cNvPr>
          <p:cNvSpPr/>
          <p:nvPr/>
        </p:nvSpPr>
        <p:spPr>
          <a:xfrm>
            <a:off x="11283079" y="5089988"/>
            <a:ext cx="783273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OUTPUT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A269473-91F3-BDF0-E074-603D191820BC}"/>
              </a:ext>
            </a:extLst>
          </p:cNvPr>
          <p:cNvSpPr/>
          <p:nvPr/>
        </p:nvSpPr>
        <p:spPr>
          <a:xfrm>
            <a:off x="6315804" y="3586865"/>
            <a:ext cx="8050590" cy="40735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Insight</a:t>
            </a:r>
            <a:r>
              <a:rPr lang="en-US" dirty="0">
                <a:solidFill>
                  <a:schemeClr val="tx1"/>
                </a:solidFill>
              </a:rPr>
              <a:t>: Useful for spotting high performers or possible salary imbalances.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992751-2174-001D-D556-C411564CE943}"/>
              </a:ext>
            </a:extLst>
          </p:cNvPr>
          <p:cNvSpPr/>
          <p:nvPr/>
        </p:nvSpPr>
        <p:spPr>
          <a:xfrm>
            <a:off x="6293502" y="7616063"/>
            <a:ext cx="7997309" cy="40735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Insight</a:t>
            </a:r>
            <a:r>
              <a:rPr lang="en-US" dirty="0">
                <a:solidFill>
                  <a:schemeClr val="tx1"/>
                </a:solidFill>
              </a:rPr>
              <a:t>: Reveals if work mode influences compensation.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44E903-1A9A-8F55-C12F-8EB36379161A}"/>
              </a:ext>
            </a:extLst>
          </p:cNvPr>
          <p:cNvSpPr txBox="1"/>
          <p:nvPr/>
        </p:nvSpPr>
        <p:spPr>
          <a:xfrm>
            <a:off x="6315804" y="544597"/>
            <a:ext cx="3809503" cy="2964914"/>
          </a:xfrm>
          <a:prstGeom prst="rect">
            <a:avLst/>
          </a:prstGeom>
          <a:solidFill>
            <a:srgbClr val="E1E1EA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endParaRPr lang="en-I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h1.employee_id,</a:t>
            </a:r>
          </a:p>
          <a:p>
            <a:pPr>
              <a:lnSpc>
                <a:spcPts val="1425"/>
              </a:lnSpc>
              <a:buNone/>
            </a:pP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h1.full_name,</a:t>
            </a:r>
          </a:p>
          <a:p>
            <a:pPr>
              <a:lnSpc>
                <a:spcPts val="1425"/>
              </a:lnSpc>
              <a:buNone/>
            </a:pP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h1.salary_inr,</a:t>
            </a:r>
          </a:p>
          <a:p>
            <a:pPr>
              <a:lnSpc>
                <a:spcPts val="1425"/>
              </a:lnSpc>
              <a:buNone/>
            </a:pP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h2.dept_avg</a:t>
            </a:r>
          </a:p>
          <a:p>
            <a:pPr>
              <a:lnSpc>
                <a:spcPts val="1425"/>
              </a:lnSpc>
              <a:buNone/>
            </a:pP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hr_data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h1 </a:t>
            </a:r>
          </a:p>
          <a:p>
            <a:pPr>
              <a:lnSpc>
                <a:spcPts val="1425"/>
              </a:lnSpc>
              <a:buNone/>
            </a:pP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>
              <a:lnSpc>
                <a:spcPts val="1425"/>
              </a:lnSpc>
              <a:buNone/>
            </a:pP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endParaRPr lang="en-I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department,</a:t>
            </a:r>
          </a:p>
          <a:p>
            <a:pPr>
              <a:lnSpc>
                <a:spcPts val="1425"/>
              </a:lnSpc>
              <a:buNone/>
            </a:pP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ROUND(AVG(</a:t>
            </a:r>
            <a:r>
              <a:rPr lang="en-I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salary_inr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I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dept_avg</a:t>
            </a:r>
            <a:endParaRPr lang="en-I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hr_data</a:t>
            </a:r>
            <a:endParaRPr lang="en-I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department</a:t>
            </a:r>
          </a:p>
          <a:p>
            <a:pPr>
              <a:lnSpc>
                <a:spcPts val="1425"/>
              </a:lnSpc>
              <a:buNone/>
            </a:pP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h2</a:t>
            </a:r>
          </a:p>
          <a:p>
            <a:pPr>
              <a:lnSpc>
                <a:spcPts val="1425"/>
              </a:lnSpc>
              <a:buNone/>
            </a:pP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h1.department = h2.department</a:t>
            </a:r>
          </a:p>
          <a:p>
            <a:pPr>
              <a:lnSpc>
                <a:spcPts val="1425"/>
              </a:lnSpc>
              <a:buNone/>
            </a:pP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h1.salary_inr &gt; h2.dept_avg;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8F16E-EB25-FEE5-6A10-4BEBC1D154D0}"/>
              </a:ext>
            </a:extLst>
          </p:cNvPr>
          <p:cNvSpPr txBox="1"/>
          <p:nvPr/>
        </p:nvSpPr>
        <p:spPr>
          <a:xfrm>
            <a:off x="6315804" y="5304375"/>
            <a:ext cx="4871712" cy="2246769"/>
          </a:xfrm>
          <a:prstGeom prst="rect">
            <a:avLst/>
          </a:prstGeom>
          <a:solidFill>
            <a:srgbClr val="E1E1EA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avg_salary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work_mode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ROUND(AVG(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salary_inr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avg_salary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hr_data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work_mode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Work_Mode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avg_salary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avg_salary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LEAD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avg_salary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salary_diff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avg_salary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;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8266" y="0"/>
            <a:ext cx="5372133" cy="82296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729BB6A-8740-C714-68B6-3AF8FCD397EA}"/>
              </a:ext>
            </a:extLst>
          </p:cNvPr>
          <p:cNvSpPr txBox="1"/>
          <p:nvPr/>
        </p:nvSpPr>
        <p:spPr>
          <a:xfrm>
            <a:off x="0" y="2612212"/>
            <a:ext cx="7795260" cy="287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1" dirty="0">
                <a:effectLst/>
              </a:rPr>
              <a:t>-- Q9. Compare active vs resigned employees' average salary and experience.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324B603-82C7-163F-F13C-03A6CFF01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914" y="498667"/>
            <a:ext cx="2876550" cy="1343025"/>
          </a:xfrm>
          <a:prstGeom prst="rect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E0DB12A-3558-64F3-0675-3AECBB45838B}"/>
              </a:ext>
            </a:extLst>
          </p:cNvPr>
          <p:cNvSpPr txBox="1"/>
          <p:nvPr/>
        </p:nvSpPr>
        <p:spPr>
          <a:xfrm>
            <a:off x="0" y="240762"/>
            <a:ext cx="7338060" cy="287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1" dirty="0">
                <a:effectLst/>
              </a:rPr>
              <a:t>-- Q8. Find the top 3 job titles with the highest average performance rating.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7387593-E745-D0B1-8BB2-802C520B4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1472" y="2852569"/>
            <a:ext cx="3124200" cy="1191698"/>
          </a:xfrm>
          <a:prstGeom prst="rect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6BA65A2-538B-B626-E6FB-6BD326FF2F30}"/>
              </a:ext>
            </a:extLst>
          </p:cNvPr>
          <p:cNvSpPr txBox="1"/>
          <p:nvPr/>
        </p:nvSpPr>
        <p:spPr>
          <a:xfrm>
            <a:off x="0" y="4633020"/>
            <a:ext cx="7338060" cy="287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1" dirty="0">
                <a:effectLst/>
              </a:rPr>
              <a:t>-- Q10. For each department, find the most common job title.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EFB31CD-B1A4-CC9B-029B-0CBCC7899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6134" y="5041794"/>
            <a:ext cx="4360545" cy="2260136"/>
          </a:xfrm>
          <a:prstGeom prst="rect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44" name="Text 4">
            <a:extLst>
              <a:ext uri="{FF2B5EF4-FFF2-40B4-BE49-F238E27FC236}">
                <a16:creationId xmlns:a16="http://schemas.microsoft.com/office/drawing/2014/main" id="{6C17FBF0-1AD7-049E-6B5F-26515E024BAF}"/>
              </a:ext>
            </a:extLst>
          </p:cNvPr>
          <p:cNvSpPr/>
          <p:nvPr/>
        </p:nvSpPr>
        <p:spPr>
          <a:xfrm>
            <a:off x="82550" y="477049"/>
            <a:ext cx="783273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QUERY</a:t>
            </a:r>
          </a:p>
        </p:txBody>
      </p:sp>
      <p:sp>
        <p:nvSpPr>
          <p:cNvPr id="45" name="Text 4">
            <a:extLst>
              <a:ext uri="{FF2B5EF4-FFF2-40B4-BE49-F238E27FC236}">
                <a16:creationId xmlns:a16="http://schemas.microsoft.com/office/drawing/2014/main" id="{0C05CE32-E4C1-D247-0BDB-580D82608B25}"/>
              </a:ext>
            </a:extLst>
          </p:cNvPr>
          <p:cNvSpPr/>
          <p:nvPr/>
        </p:nvSpPr>
        <p:spPr>
          <a:xfrm>
            <a:off x="38196" y="2858384"/>
            <a:ext cx="783273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QUERY</a:t>
            </a:r>
          </a:p>
        </p:txBody>
      </p:sp>
      <p:sp>
        <p:nvSpPr>
          <p:cNvPr id="46" name="Text 4">
            <a:extLst>
              <a:ext uri="{FF2B5EF4-FFF2-40B4-BE49-F238E27FC236}">
                <a16:creationId xmlns:a16="http://schemas.microsoft.com/office/drawing/2014/main" id="{210AF92B-C100-0F27-23EB-56077EDFB728}"/>
              </a:ext>
            </a:extLst>
          </p:cNvPr>
          <p:cNvSpPr/>
          <p:nvPr/>
        </p:nvSpPr>
        <p:spPr>
          <a:xfrm>
            <a:off x="29767" y="4833622"/>
            <a:ext cx="783273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QUERY</a:t>
            </a:r>
          </a:p>
        </p:txBody>
      </p:sp>
      <p:sp>
        <p:nvSpPr>
          <p:cNvPr id="47" name="Text 4">
            <a:extLst>
              <a:ext uri="{FF2B5EF4-FFF2-40B4-BE49-F238E27FC236}">
                <a16:creationId xmlns:a16="http://schemas.microsoft.com/office/drawing/2014/main" id="{BAFA038C-5849-70D0-214B-8F8BD9F6622D}"/>
              </a:ext>
            </a:extLst>
          </p:cNvPr>
          <p:cNvSpPr/>
          <p:nvPr/>
        </p:nvSpPr>
        <p:spPr>
          <a:xfrm>
            <a:off x="4638565" y="4833621"/>
            <a:ext cx="783273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OUTPUT</a:t>
            </a:r>
          </a:p>
        </p:txBody>
      </p:sp>
      <p:sp>
        <p:nvSpPr>
          <p:cNvPr id="48" name="Text 4">
            <a:extLst>
              <a:ext uri="{FF2B5EF4-FFF2-40B4-BE49-F238E27FC236}">
                <a16:creationId xmlns:a16="http://schemas.microsoft.com/office/drawing/2014/main" id="{D159CE41-F81B-4977-3927-3318D72DF79A}"/>
              </a:ext>
            </a:extLst>
          </p:cNvPr>
          <p:cNvSpPr/>
          <p:nvPr/>
        </p:nvSpPr>
        <p:spPr>
          <a:xfrm>
            <a:off x="4702345" y="2817457"/>
            <a:ext cx="783273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OUTPUT</a:t>
            </a:r>
          </a:p>
        </p:txBody>
      </p:sp>
      <p:sp>
        <p:nvSpPr>
          <p:cNvPr id="49" name="Text 4">
            <a:extLst>
              <a:ext uri="{FF2B5EF4-FFF2-40B4-BE49-F238E27FC236}">
                <a16:creationId xmlns:a16="http://schemas.microsoft.com/office/drawing/2014/main" id="{992D8F27-7358-760B-3286-BD3237ECAC0B}"/>
              </a:ext>
            </a:extLst>
          </p:cNvPr>
          <p:cNvSpPr/>
          <p:nvPr/>
        </p:nvSpPr>
        <p:spPr>
          <a:xfrm>
            <a:off x="5546844" y="465898"/>
            <a:ext cx="783273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OUTPUT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0E0D16D-4AB1-8EA7-6845-2C3DF621F471}"/>
              </a:ext>
            </a:extLst>
          </p:cNvPr>
          <p:cNvSpPr/>
          <p:nvPr/>
        </p:nvSpPr>
        <p:spPr>
          <a:xfrm>
            <a:off x="184666" y="1904717"/>
            <a:ext cx="8907798" cy="33969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Insight</a:t>
            </a:r>
            <a:r>
              <a:rPr lang="en-US" dirty="0">
                <a:solidFill>
                  <a:schemeClr val="tx1"/>
                </a:solidFill>
              </a:rPr>
              <a:t>: Identifies roles that consistently attract high-performing employees.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F3962D-A53C-05ED-D76D-7CE780AA9B65}"/>
              </a:ext>
            </a:extLst>
          </p:cNvPr>
          <p:cNvSpPr/>
          <p:nvPr/>
        </p:nvSpPr>
        <p:spPr>
          <a:xfrm>
            <a:off x="184665" y="4096993"/>
            <a:ext cx="8842013" cy="3227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Insight</a:t>
            </a:r>
            <a:r>
              <a:rPr lang="en-US" dirty="0">
                <a:solidFill>
                  <a:schemeClr val="tx1"/>
                </a:solidFill>
              </a:rPr>
              <a:t>: Shows whether higher pay/experience reduces attrition.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C451D77-47A5-E006-F79F-95A77D3D183A}"/>
              </a:ext>
            </a:extLst>
          </p:cNvPr>
          <p:cNvSpPr/>
          <p:nvPr/>
        </p:nvSpPr>
        <p:spPr>
          <a:xfrm>
            <a:off x="4638565" y="7392474"/>
            <a:ext cx="4376963" cy="59636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Insight</a:t>
            </a:r>
            <a:r>
              <a:rPr lang="en-US" dirty="0">
                <a:solidFill>
                  <a:schemeClr val="tx1"/>
                </a:solidFill>
              </a:rPr>
              <a:t>: Reveals dominant roles in each department.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7FBAE8-D295-4E77-23D2-8AB3880C2D7F}"/>
              </a:ext>
            </a:extLst>
          </p:cNvPr>
          <p:cNvSpPr txBox="1"/>
          <p:nvPr/>
        </p:nvSpPr>
        <p:spPr>
          <a:xfrm>
            <a:off x="654762" y="474976"/>
            <a:ext cx="4647023" cy="1349087"/>
          </a:xfrm>
          <a:prstGeom prst="rect">
            <a:avLst/>
          </a:prstGeom>
          <a:solidFill>
            <a:srgbClr val="E1E1EA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job_title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ROUND(AVG(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performance_rating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avg_pf_rating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hr_data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job_title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avg_pf_rating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DESC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93B2CD-E1CA-4625-FCAD-D30606CAC05C}"/>
              </a:ext>
            </a:extLst>
          </p:cNvPr>
          <p:cNvSpPr txBox="1"/>
          <p:nvPr/>
        </p:nvSpPr>
        <p:spPr>
          <a:xfrm>
            <a:off x="585946" y="2874715"/>
            <a:ext cx="3873660" cy="1169551"/>
          </a:xfrm>
          <a:prstGeom prst="rect">
            <a:avLst/>
          </a:prstGeom>
          <a:solidFill>
            <a:srgbClr val="E1E1EA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ROUND(AVG(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salary_inr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avg_salary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ROUND(AVG(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experience_years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avg_exp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hr_data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342864-45B1-D509-9D71-6A64AC8F5554}"/>
              </a:ext>
            </a:extLst>
          </p:cNvPr>
          <p:cNvSpPr txBox="1"/>
          <p:nvPr/>
        </p:nvSpPr>
        <p:spPr>
          <a:xfrm>
            <a:off x="577660" y="4890439"/>
            <a:ext cx="3873660" cy="3323987"/>
          </a:xfrm>
          <a:prstGeom prst="rect">
            <a:avLst/>
          </a:prstGeom>
          <a:solidFill>
            <a:srgbClr val="E1E1EA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cmn_job_title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department,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job_title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COUNT(*)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no_of_emp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RANK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PARTITION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Department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COUNT(*)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rnks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hr_data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department,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job_title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department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department,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job_title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no_of_emp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rnks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cmn_job_title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rnks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7B4A7C-9001-669E-CFDA-50B7CB52D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6204" y="7628620"/>
            <a:ext cx="1690388" cy="5105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07D4A4-6F25-E765-4A86-969AE22B9132}"/>
              </a:ext>
            </a:extLst>
          </p:cNvPr>
          <p:cNvSpPr txBox="1"/>
          <p:nvPr/>
        </p:nvSpPr>
        <p:spPr>
          <a:xfrm>
            <a:off x="91440" y="167102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effectLst/>
              </a:rPr>
              <a:t>-- Q11. Find the top 3 highest-paid employees in each department and experience level.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2777894-1AAF-178E-6A8E-1A64385AD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65" y="3751996"/>
            <a:ext cx="6458263" cy="300223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BAF433-B0FB-9FCA-DAE0-12F45BB1281A}"/>
              </a:ext>
            </a:extLst>
          </p:cNvPr>
          <p:cNvSpPr txBox="1"/>
          <p:nvPr/>
        </p:nvSpPr>
        <p:spPr>
          <a:xfrm>
            <a:off x="7315200" y="167102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effectLst/>
              </a:rPr>
              <a:t>-- Q12. Calculate the percentage of employees in each department who earn above their department’s average salary.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789CDC9-4FD1-69CC-0D8B-4EF35EF02E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9520" y="1068487"/>
            <a:ext cx="1935007" cy="223351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2" name="Text 4">
            <a:extLst>
              <a:ext uri="{FF2B5EF4-FFF2-40B4-BE49-F238E27FC236}">
                <a16:creationId xmlns:a16="http://schemas.microsoft.com/office/drawing/2014/main" id="{550EAD32-6FD0-3BAD-6B44-43CDA28850FD}"/>
              </a:ext>
            </a:extLst>
          </p:cNvPr>
          <p:cNvSpPr/>
          <p:nvPr/>
        </p:nvSpPr>
        <p:spPr>
          <a:xfrm>
            <a:off x="184149" y="778888"/>
            <a:ext cx="783273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QUERY</a:t>
            </a:r>
          </a:p>
        </p:txBody>
      </p:sp>
      <p:sp>
        <p:nvSpPr>
          <p:cNvPr id="23" name="Text 4">
            <a:extLst>
              <a:ext uri="{FF2B5EF4-FFF2-40B4-BE49-F238E27FC236}">
                <a16:creationId xmlns:a16="http://schemas.microsoft.com/office/drawing/2014/main" id="{1CF2A305-54C4-CE03-B815-F5096023A728}"/>
              </a:ext>
            </a:extLst>
          </p:cNvPr>
          <p:cNvSpPr/>
          <p:nvPr/>
        </p:nvSpPr>
        <p:spPr>
          <a:xfrm>
            <a:off x="7315199" y="813433"/>
            <a:ext cx="783273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QUERY</a:t>
            </a:r>
          </a:p>
        </p:txBody>
      </p:sp>
      <p:sp>
        <p:nvSpPr>
          <p:cNvPr id="24" name="Text 4">
            <a:extLst>
              <a:ext uri="{FF2B5EF4-FFF2-40B4-BE49-F238E27FC236}">
                <a16:creationId xmlns:a16="http://schemas.microsoft.com/office/drawing/2014/main" id="{B0A8FD32-A2FA-46C3-5B44-ABCC7B0AA1C5}"/>
              </a:ext>
            </a:extLst>
          </p:cNvPr>
          <p:cNvSpPr/>
          <p:nvPr/>
        </p:nvSpPr>
        <p:spPr>
          <a:xfrm>
            <a:off x="173989" y="3534251"/>
            <a:ext cx="783273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OUTPUT</a:t>
            </a:r>
          </a:p>
        </p:txBody>
      </p:sp>
      <p:sp>
        <p:nvSpPr>
          <p:cNvPr id="25" name="Text 4">
            <a:extLst>
              <a:ext uri="{FF2B5EF4-FFF2-40B4-BE49-F238E27FC236}">
                <a16:creationId xmlns:a16="http://schemas.microsoft.com/office/drawing/2014/main" id="{7A7E0756-1B66-FAC3-A7EA-CBBA9253CF68}"/>
              </a:ext>
            </a:extLst>
          </p:cNvPr>
          <p:cNvSpPr/>
          <p:nvPr/>
        </p:nvSpPr>
        <p:spPr>
          <a:xfrm>
            <a:off x="12702856" y="842466"/>
            <a:ext cx="783273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OUTPUT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1DC7A2D-9968-4866-FA42-D5087F219CD4}"/>
              </a:ext>
            </a:extLst>
          </p:cNvPr>
          <p:cNvSpPr/>
          <p:nvPr/>
        </p:nvSpPr>
        <p:spPr>
          <a:xfrm>
            <a:off x="172403" y="6829731"/>
            <a:ext cx="6463025" cy="66162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Insight</a:t>
            </a:r>
            <a:r>
              <a:rPr lang="en-US" dirty="0">
                <a:solidFill>
                  <a:schemeClr val="tx1"/>
                </a:solidFill>
              </a:rPr>
              <a:t>: Identifies best-paid talent across both seniority and department.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17696DA-796A-6F37-7D38-5BD9ED0F8806}"/>
              </a:ext>
            </a:extLst>
          </p:cNvPr>
          <p:cNvSpPr/>
          <p:nvPr/>
        </p:nvSpPr>
        <p:spPr>
          <a:xfrm>
            <a:off x="7315200" y="6136510"/>
            <a:ext cx="6178385" cy="69439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Insight</a:t>
            </a:r>
            <a:r>
              <a:rPr lang="en-US" dirty="0">
                <a:solidFill>
                  <a:schemeClr val="tx1"/>
                </a:solidFill>
              </a:rPr>
              <a:t>: Measures pay competitiveness within departments.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95DD67-5972-73E3-F0FC-E943CFC498CE}"/>
              </a:ext>
            </a:extLst>
          </p:cNvPr>
          <p:cNvSpPr txBox="1"/>
          <p:nvPr/>
        </p:nvSpPr>
        <p:spPr>
          <a:xfrm>
            <a:off x="172404" y="982895"/>
            <a:ext cx="6463025" cy="2426305"/>
          </a:xfrm>
          <a:prstGeom prst="rect">
            <a:avLst/>
          </a:prstGeom>
          <a:solidFill>
            <a:srgbClr val="E1E1EA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top_paid_emp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Department,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Employee_ID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Full_Name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Experience_Years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salary_inr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RANK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PARTITION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Department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salary_inr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ranks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hr_data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top_paid_emp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ranks &lt;=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8A6FB1-6C4F-91D0-94D9-BAAC11257F76}"/>
              </a:ext>
            </a:extLst>
          </p:cNvPr>
          <p:cNvSpPr txBox="1"/>
          <p:nvPr/>
        </p:nvSpPr>
        <p:spPr>
          <a:xfrm>
            <a:off x="7315200" y="1068339"/>
            <a:ext cx="5250814" cy="4893647"/>
          </a:xfrm>
          <a:prstGeom prst="rect">
            <a:avLst/>
          </a:prstGeom>
          <a:solidFill>
            <a:srgbClr val="E1E1EA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cte_dept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>
              <a:buNone/>
            </a:pP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endParaRPr lang="en-I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department,</a:t>
            </a:r>
          </a:p>
          <a:p>
            <a:pPr>
              <a:buNone/>
            </a:pP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AVG(</a:t>
            </a:r>
            <a:r>
              <a:rPr lang="en-I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salary_inr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dept_avg_salary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COUNT(*) 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person_per_dept</a:t>
            </a:r>
            <a:endParaRPr lang="en-I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hr_data</a:t>
            </a:r>
            <a:endParaRPr lang="en-I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department</a:t>
            </a:r>
          </a:p>
          <a:p>
            <a:pPr>
              <a:buNone/>
            </a:pP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buNone/>
            </a:pP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above_dept_avg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>
              <a:buNone/>
            </a:pP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endParaRPr lang="en-I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h.department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COUNT(*) 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above_person</a:t>
            </a:r>
            <a:endParaRPr lang="en-I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hr_data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</a:t>
            </a:r>
          </a:p>
          <a:p>
            <a:pPr>
              <a:buNone/>
            </a:pP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cte_dept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</a:t>
            </a:r>
            <a:endParaRPr lang="en-I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h.department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I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.department</a:t>
            </a:r>
            <a:endParaRPr lang="en-I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h.salary_inr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IN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I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.dept_avg_salary</a:t>
            </a:r>
            <a:endParaRPr lang="en-I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h.department</a:t>
            </a:r>
            <a:endParaRPr lang="en-I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endParaRPr lang="en-I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cd.department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CONCAT(</a:t>
            </a:r>
          </a:p>
          <a:p>
            <a:pPr>
              <a:buNone/>
            </a:pP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ROUND(</a:t>
            </a:r>
            <a:r>
              <a:rPr lang="en-I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I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ad.above_person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cd.person_per_dept,</a:t>
            </a:r>
            <a:r>
              <a:rPr lang="en-I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,</a:t>
            </a:r>
            <a:r>
              <a:rPr lang="en-IN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'%'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'%_</a:t>
            </a:r>
            <a:r>
              <a:rPr lang="en-IN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of_emp</a:t>
            </a:r>
            <a:r>
              <a:rPr lang="en-IN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endParaRPr lang="en-I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cte_dept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cd </a:t>
            </a:r>
          </a:p>
          <a:p>
            <a:pPr>
              <a:buNone/>
            </a:pP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above_dept_avg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ad </a:t>
            </a:r>
          </a:p>
          <a:p>
            <a:pPr>
              <a:buNone/>
            </a:pP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cd.department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ad.department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;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55D15622-8EC8-1141-CA05-00B2FB225016}"/>
              </a:ext>
            </a:extLst>
          </p:cNvPr>
          <p:cNvSpPr txBox="1"/>
          <p:nvPr/>
        </p:nvSpPr>
        <p:spPr>
          <a:xfrm>
            <a:off x="0" y="11265"/>
            <a:ext cx="68330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effectLst/>
              </a:rPr>
              <a:t>-- Q13. Determine the attrition rate (%) per department and work mode, and rank the departments by highest attrition.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5B5CF4E-289C-098D-95F2-AE062B32B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687" y="3204925"/>
            <a:ext cx="3476625" cy="265747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93EEB84-6C00-9EDC-06C7-06EA0D158115}"/>
              </a:ext>
            </a:extLst>
          </p:cNvPr>
          <p:cNvSpPr txBox="1"/>
          <p:nvPr/>
        </p:nvSpPr>
        <p:spPr>
          <a:xfrm>
            <a:off x="7292340" y="-23343"/>
            <a:ext cx="73380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effectLst/>
              </a:rPr>
              <a:t>-- Q14. Find the correlation between experience years and salary across departments to see where experience impacts pay the most.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869F93D-23FB-06A0-2D10-4B381F8AB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6204" y="7628620"/>
            <a:ext cx="1690388" cy="510584"/>
          </a:xfrm>
          <a:prstGeom prst="rect">
            <a:avLst/>
          </a:prstGeom>
        </p:spPr>
      </p:pic>
      <p:sp>
        <p:nvSpPr>
          <p:cNvPr id="35" name="Text 4">
            <a:extLst>
              <a:ext uri="{FF2B5EF4-FFF2-40B4-BE49-F238E27FC236}">
                <a16:creationId xmlns:a16="http://schemas.microsoft.com/office/drawing/2014/main" id="{CA77C89B-3DA3-64D3-E288-407B1F07D269}"/>
              </a:ext>
            </a:extLst>
          </p:cNvPr>
          <p:cNvSpPr/>
          <p:nvPr/>
        </p:nvSpPr>
        <p:spPr>
          <a:xfrm>
            <a:off x="66906" y="567843"/>
            <a:ext cx="783273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QUERY</a:t>
            </a:r>
          </a:p>
        </p:txBody>
      </p:sp>
      <p:sp>
        <p:nvSpPr>
          <p:cNvPr id="36" name="Text 4">
            <a:extLst>
              <a:ext uri="{FF2B5EF4-FFF2-40B4-BE49-F238E27FC236}">
                <a16:creationId xmlns:a16="http://schemas.microsoft.com/office/drawing/2014/main" id="{2A34A95C-1867-0677-8FB2-A744C750B4D4}"/>
              </a:ext>
            </a:extLst>
          </p:cNvPr>
          <p:cNvSpPr/>
          <p:nvPr/>
        </p:nvSpPr>
        <p:spPr>
          <a:xfrm>
            <a:off x="7390636" y="617220"/>
            <a:ext cx="783273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QUERY</a:t>
            </a:r>
          </a:p>
        </p:txBody>
      </p:sp>
      <p:sp>
        <p:nvSpPr>
          <p:cNvPr id="37" name="Text 4">
            <a:extLst>
              <a:ext uri="{FF2B5EF4-FFF2-40B4-BE49-F238E27FC236}">
                <a16:creationId xmlns:a16="http://schemas.microsoft.com/office/drawing/2014/main" id="{F8351FB4-F92F-DB02-D9AC-8B3D0F2FF790}"/>
              </a:ext>
            </a:extLst>
          </p:cNvPr>
          <p:cNvSpPr/>
          <p:nvPr/>
        </p:nvSpPr>
        <p:spPr>
          <a:xfrm>
            <a:off x="7405687" y="2970697"/>
            <a:ext cx="783273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OUTPUT</a:t>
            </a:r>
          </a:p>
        </p:txBody>
      </p:sp>
      <p:sp>
        <p:nvSpPr>
          <p:cNvPr id="38" name="Text 4">
            <a:extLst>
              <a:ext uri="{FF2B5EF4-FFF2-40B4-BE49-F238E27FC236}">
                <a16:creationId xmlns:a16="http://schemas.microsoft.com/office/drawing/2014/main" id="{63B5BF2A-F71F-C9AF-EBE6-79E439EA6123}"/>
              </a:ext>
            </a:extLst>
          </p:cNvPr>
          <p:cNvSpPr/>
          <p:nvPr/>
        </p:nvSpPr>
        <p:spPr>
          <a:xfrm>
            <a:off x="-1" y="5621197"/>
            <a:ext cx="783273" cy="47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3FC3E4-4A03-7D69-D9EB-E59F6D23AD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86" y="5664820"/>
            <a:ext cx="3359351" cy="163280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937179-0663-4D83-5946-3DBB7F453DE0}"/>
              </a:ext>
            </a:extLst>
          </p:cNvPr>
          <p:cNvSpPr/>
          <p:nvPr/>
        </p:nvSpPr>
        <p:spPr>
          <a:xfrm>
            <a:off x="7405687" y="5981923"/>
            <a:ext cx="7130905" cy="73111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Insight</a:t>
            </a:r>
            <a:r>
              <a:rPr lang="en-US" dirty="0">
                <a:solidFill>
                  <a:schemeClr val="tx1"/>
                </a:solidFill>
              </a:rPr>
              <a:t>: Reveals if salaries grow with experience and which departments reward it most.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A0045AC-7183-6ED9-F33B-CBD150AB9E7B}"/>
              </a:ext>
            </a:extLst>
          </p:cNvPr>
          <p:cNvSpPr/>
          <p:nvPr/>
        </p:nvSpPr>
        <p:spPr>
          <a:xfrm>
            <a:off x="621853" y="7384650"/>
            <a:ext cx="5678585" cy="74391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Insight</a:t>
            </a:r>
            <a:r>
              <a:rPr lang="en-US" dirty="0">
                <a:solidFill>
                  <a:schemeClr val="tx1"/>
                </a:solidFill>
              </a:rPr>
              <a:t>: Identifies risky departments and work setups with high resignations.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04EBFE-82F9-3059-D0CA-131C1D30D820}"/>
              </a:ext>
            </a:extLst>
          </p:cNvPr>
          <p:cNvSpPr txBox="1"/>
          <p:nvPr/>
        </p:nvSpPr>
        <p:spPr>
          <a:xfrm>
            <a:off x="630234" y="605602"/>
            <a:ext cx="5872480" cy="4939814"/>
          </a:xfrm>
          <a:prstGeom prst="rect">
            <a:avLst/>
          </a:prstGeom>
          <a:solidFill>
            <a:srgbClr val="E1E1EA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cte_total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>
              <a:lnSpc>
                <a:spcPts val="1425"/>
              </a:lnSpc>
              <a:buNone/>
            </a:pP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endParaRPr lang="en-I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department,</a:t>
            </a:r>
          </a:p>
          <a:p>
            <a:pPr>
              <a:lnSpc>
                <a:spcPts val="1425"/>
              </a:lnSpc>
              <a:buNone/>
            </a:pP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COUNT(*) 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total_person_per_dept</a:t>
            </a:r>
            <a:endParaRPr lang="en-I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hr_data</a:t>
            </a:r>
            <a:endParaRPr lang="en-I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department</a:t>
            </a:r>
          </a:p>
          <a:p>
            <a:pPr>
              <a:lnSpc>
                <a:spcPts val="1425"/>
              </a:lnSpc>
              <a:buNone/>
            </a:pP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1425"/>
              </a:lnSpc>
              <a:buNone/>
            </a:pPr>
            <a:r>
              <a:rPr lang="en-I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cte_resign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>
              <a:lnSpc>
                <a:spcPts val="1425"/>
              </a:lnSpc>
              <a:buNone/>
            </a:pP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endParaRPr lang="en-I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department,</a:t>
            </a:r>
          </a:p>
          <a:p>
            <a:pPr>
              <a:lnSpc>
                <a:spcPts val="1425"/>
              </a:lnSpc>
              <a:buNone/>
            </a:pP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COUNT(*) 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resign_person_per_dept</a:t>
            </a:r>
            <a:endParaRPr lang="en-I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hr_data</a:t>
            </a:r>
            <a:endParaRPr lang="en-I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'resigned'</a:t>
            </a:r>
            <a:endParaRPr lang="en-I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department</a:t>
            </a:r>
          </a:p>
          <a:p>
            <a:pPr>
              <a:lnSpc>
                <a:spcPts val="1425"/>
              </a:lnSpc>
              <a:buNone/>
            </a:pP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endParaRPr lang="en-I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ct.department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CONCAT(</a:t>
            </a:r>
          </a:p>
          <a:p>
            <a:pPr>
              <a:lnSpc>
                <a:spcPts val="1425"/>
              </a:lnSpc>
              <a:buNone/>
            </a:pP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ROUND(</a:t>
            </a:r>
          </a:p>
          <a:p>
            <a:pPr>
              <a:lnSpc>
                <a:spcPts val="1425"/>
              </a:lnSpc>
              <a:buNone/>
            </a:pP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I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cr.resign_person_per_dept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I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ct.total_person_per_dept</a:t>
            </a:r>
            <a:endParaRPr lang="en-I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,</a:t>
            </a:r>
            <a:r>
              <a:rPr lang="en-I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,</a:t>
            </a:r>
            <a:r>
              <a:rPr lang="en-IN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'%'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attrition_rate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RANK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I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cr.resign_person_per_dept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I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ct.total_person_per_dept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ranks</a:t>
            </a:r>
          </a:p>
          <a:p>
            <a:pPr>
              <a:lnSpc>
                <a:spcPts val="1425"/>
              </a:lnSpc>
              <a:buNone/>
            </a:pP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cte_total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</a:t>
            </a:r>
            <a:endParaRPr lang="en-I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cte_resign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</a:t>
            </a:r>
            <a:endParaRPr lang="en-I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ct.department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cr.department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2789B8-3708-72D1-3EBC-40B51B76C5A3}"/>
              </a:ext>
            </a:extLst>
          </p:cNvPr>
          <p:cNvSpPr txBox="1"/>
          <p:nvPr/>
        </p:nvSpPr>
        <p:spPr>
          <a:xfrm>
            <a:off x="7405687" y="823426"/>
            <a:ext cx="5872480" cy="2067233"/>
          </a:xfrm>
          <a:prstGeom prst="rect">
            <a:avLst/>
          </a:prstGeom>
          <a:solidFill>
            <a:srgbClr val="E1E1EA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ts val="1425"/>
              </a:lnSpc>
              <a:buNone/>
            </a:pP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department,</a:t>
            </a:r>
          </a:p>
          <a:p>
            <a:pPr>
              <a:lnSpc>
                <a:spcPts val="1425"/>
              </a:lnSpc>
              <a:buNone/>
            </a:pP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</a:t>
            </a:r>
          </a:p>
          <a:p>
            <a:pPr>
              <a:lnSpc>
                <a:spcPts val="1425"/>
              </a:lnSpc>
              <a:buNone/>
            </a:pP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(AVG(</a:t>
            </a:r>
            <a:r>
              <a:rPr lang="en-I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experience_years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I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salary_inr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- (AVG(</a:t>
            </a:r>
            <a:r>
              <a:rPr lang="en-I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experience_years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* AVG(</a:t>
            </a:r>
            <a:r>
              <a:rPr lang="en-I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salary_inr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pPr>
              <a:lnSpc>
                <a:spcPts val="1425"/>
              </a:lnSpc>
              <a:buNone/>
            </a:pP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/</a:t>
            </a:r>
          </a:p>
          <a:p>
            <a:pPr>
              <a:lnSpc>
                <a:spcPts val="1425"/>
              </a:lnSpc>
              <a:buNone/>
            </a:pP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(STDDEV(</a:t>
            </a:r>
            <a:r>
              <a:rPr lang="en-I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experience_years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* STDDEV(</a:t>
            </a:r>
            <a:r>
              <a:rPr lang="en-I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salary_inr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ts val="1425"/>
              </a:lnSpc>
              <a:buNone/>
            </a:pP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) 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exp_salary_corr</a:t>
            </a:r>
            <a:endParaRPr lang="en-I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hr_data</a:t>
            </a:r>
            <a:endParaRPr lang="en-I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department</a:t>
            </a:r>
          </a:p>
          <a:p>
            <a:pPr>
              <a:lnSpc>
                <a:spcPts val="1425"/>
              </a:lnSpc>
              <a:buNone/>
            </a:pP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exp_salary_corr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I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2095</Words>
  <Application>Microsoft Office PowerPoint</Application>
  <PresentationFormat>Custom</PresentationFormat>
  <Paragraphs>339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Abadi</vt:lpstr>
      <vt:lpstr>Inter</vt:lpstr>
      <vt:lpstr>Raleway Light</vt:lpstr>
      <vt:lpstr>Raleway</vt:lpstr>
      <vt:lpstr>Inter Bold</vt:lpstr>
      <vt:lpstr>Consolas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Mr. SAHA</cp:lastModifiedBy>
  <cp:revision>80</cp:revision>
  <dcterms:created xsi:type="dcterms:W3CDTF">2025-09-14T17:23:11Z</dcterms:created>
  <dcterms:modified xsi:type="dcterms:W3CDTF">2025-10-08T06:44:46Z</dcterms:modified>
</cp:coreProperties>
</file>